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Inter Bold" charset="1" panose="020B0802030000000004"/>
      <p:regular r:id="rId22"/>
    </p:embeddedFont>
    <p:embeddedFont>
      <p:font typeface="Inter" charset="1" panose="020B0502030000000004"/>
      <p:regular r:id="rId23"/>
    </p:embeddedFont>
    <p:embeddedFont>
      <p:font typeface="Red Hat Display Bold" charset="1" panose="02010803040201060303"/>
      <p:regular r:id="rId24"/>
    </p:embeddedFont>
    <p:embeddedFont>
      <p:font typeface="Red Hat Display" charset="1" panose="02010503040201060303"/>
      <p:regular r:id="rId25"/>
    </p:embeddedFont>
    <p:embeddedFont>
      <p:font typeface="Inter Bold Italics" charset="1" panose="020B0802030000000004"/>
      <p:regular r:id="rId26"/>
    </p:embeddedFont>
    <p:embeddedFont>
      <p:font typeface="Inter Italics" charset="1" panose="020B050203000000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19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9.jpeg" Type="http://schemas.openxmlformats.org/officeDocument/2006/relationships/image"/><Relationship Id="rId6" Target="../media/VAG1oG4CDCE.mp4" Type="http://schemas.openxmlformats.org/officeDocument/2006/relationships/video"/><Relationship Id="rId7" Target="../media/VAG1oG4CDCE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8220" y="870823"/>
            <a:ext cx="16571560" cy="8545354"/>
            <a:chOff x="0" y="0"/>
            <a:chExt cx="4364526" cy="22506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4526" cy="2250628"/>
            </a:xfrm>
            <a:custGeom>
              <a:avLst/>
              <a:gdLst/>
              <a:ahLst/>
              <a:cxnLst/>
              <a:rect r="r" b="b" t="t" l="l"/>
              <a:pathLst>
                <a:path h="2250628" w="4364526">
                  <a:moveTo>
                    <a:pt x="23826" y="0"/>
                  </a:moveTo>
                  <a:lnTo>
                    <a:pt x="4340700" y="0"/>
                  </a:lnTo>
                  <a:cubicBezTo>
                    <a:pt x="4347019" y="0"/>
                    <a:pt x="4353079" y="2510"/>
                    <a:pt x="4357548" y="6979"/>
                  </a:cubicBezTo>
                  <a:cubicBezTo>
                    <a:pt x="4362016" y="11447"/>
                    <a:pt x="4364526" y="17507"/>
                    <a:pt x="4364526" y="23826"/>
                  </a:cubicBezTo>
                  <a:lnTo>
                    <a:pt x="4364526" y="2226802"/>
                  </a:lnTo>
                  <a:cubicBezTo>
                    <a:pt x="4364526" y="2233121"/>
                    <a:pt x="4362016" y="2239182"/>
                    <a:pt x="4357548" y="2243650"/>
                  </a:cubicBezTo>
                  <a:cubicBezTo>
                    <a:pt x="4353079" y="2248118"/>
                    <a:pt x="4347019" y="2250628"/>
                    <a:pt x="4340700" y="2250628"/>
                  </a:cubicBezTo>
                  <a:lnTo>
                    <a:pt x="23826" y="2250628"/>
                  </a:lnTo>
                  <a:cubicBezTo>
                    <a:pt x="17507" y="2250628"/>
                    <a:pt x="11447" y="2248118"/>
                    <a:pt x="6979" y="2243650"/>
                  </a:cubicBezTo>
                  <a:cubicBezTo>
                    <a:pt x="2510" y="2239182"/>
                    <a:pt x="0" y="2233121"/>
                    <a:pt x="0" y="2226802"/>
                  </a:cubicBezTo>
                  <a:lnTo>
                    <a:pt x="0" y="23826"/>
                  </a:lnTo>
                  <a:cubicBezTo>
                    <a:pt x="0" y="17507"/>
                    <a:pt x="2510" y="11447"/>
                    <a:pt x="6979" y="6979"/>
                  </a:cubicBezTo>
                  <a:cubicBezTo>
                    <a:pt x="11447" y="2510"/>
                    <a:pt x="17507" y="0"/>
                    <a:pt x="238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4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64526" cy="228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708244" y="1936081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97892" y="1872396"/>
            <a:ext cx="355300" cy="491764"/>
          </a:xfrm>
          <a:custGeom>
            <a:avLst/>
            <a:gdLst/>
            <a:ahLst/>
            <a:cxnLst/>
            <a:rect r="r" b="b" t="t" l="l"/>
            <a:pathLst>
              <a:path h="491764" w="355300">
                <a:moveTo>
                  <a:pt x="0" y="0"/>
                </a:moveTo>
                <a:lnTo>
                  <a:pt x="355300" y="0"/>
                </a:lnTo>
                <a:lnTo>
                  <a:pt x="355300" y="491764"/>
                </a:lnTo>
                <a:lnTo>
                  <a:pt x="0" y="491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50134">
            <a:off x="8250371" y="2326921"/>
            <a:ext cx="1787257" cy="1996936"/>
          </a:xfrm>
          <a:custGeom>
            <a:avLst/>
            <a:gdLst/>
            <a:ahLst/>
            <a:cxnLst/>
            <a:rect r="r" b="b" t="t" l="l"/>
            <a:pathLst>
              <a:path h="1996936" w="1787257">
                <a:moveTo>
                  <a:pt x="0" y="0"/>
                </a:moveTo>
                <a:lnTo>
                  <a:pt x="1787258" y="0"/>
                </a:lnTo>
                <a:lnTo>
                  <a:pt x="1787258" y="1996936"/>
                </a:lnTo>
                <a:lnTo>
                  <a:pt x="0" y="1996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02415" y="8502038"/>
            <a:ext cx="13683171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b="true" sz="2399" spc="-38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Grupo: </a:t>
            </a:r>
            <a:r>
              <a:rPr lang="en-US" sz="2399" spc="-38">
                <a:solidFill>
                  <a:srgbClr val="F4FFFF"/>
                </a:solidFill>
                <a:latin typeface="Inter"/>
                <a:ea typeface="Inter"/>
                <a:cs typeface="Inter"/>
                <a:sym typeface="Inter"/>
              </a:rPr>
              <a:t>Alícia Maria Zanette Moreira e João Pedro Chaves Cruz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8014" y="4483707"/>
            <a:ext cx="10811972" cy="153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0"/>
              </a:lnSpc>
            </a:pPr>
            <a:r>
              <a:rPr lang="en-US" b="true" sz="11570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BUCKET SORT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80527" y="6331957"/>
            <a:ext cx="8526945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F4FFFF"/>
                </a:solidFill>
                <a:latin typeface="Inter"/>
                <a:ea typeface="Inter"/>
                <a:cs typeface="Inter"/>
                <a:sym typeface="Inter"/>
              </a:rPr>
              <a:t>ORDENANDO POR MEIO DE BALDES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650" y="2016705"/>
            <a:ext cx="3553718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999" b="true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SISTEMAS DE INFORMAÇÃO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836165" y="2560488"/>
            <a:ext cx="10615670" cy="7134730"/>
          </a:xfrm>
          <a:custGeom>
            <a:avLst/>
            <a:gdLst/>
            <a:ahLst/>
            <a:cxnLst/>
            <a:rect r="r" b="b" t="t" l="l"/>
            <a:pathLst>
              <a:path h="7134730" w="10615670">
                <a:moveTo>
                  <a:pt x="0" y="0"/>
                </a:moveTo>
                <a:lnTo>
                  <a:pt x="10615670" y="0"/>
                </a:lnTo>
                <a:lnTo>
                  <a:pt x="10615670" y="7134730"/>
                </a:lnTo>
                <a:lnTo>
                  <a:pt x="0" y="7134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70" t="-8460" r="-5409" b="-846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64920" y="8265334"/>
            <a:ext cx="1066759" cy="1091314"/>
          </a:xfrm>
          <a:custGeom>
            <a:avLst/>
            <a:gdLst/>
            <a:ahLst/>
            <a:cxnLst/>
            <a:rect r="r" b="b" t="t" l="l"/>
            <a:pathLst>
              <a:path h="1091314" w="1066759">
                <a:moveTo>
                  <a:pt x="0" y="0"/>
                </a:moveTo>
                <a:lnTo>
                  <a:pt x="1066759" y="0"/>
                </a:lnTo>
                <a:lnTo>
                  <a:pt x="1066759" y="1091313"/>
                </a:lnTo>
                <a:lnTo>
                  <a:pt x="0" y="1091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22116" y="1315888"/>
            <a:ext cx="4843767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IMPLEMENTAÇÃO DO BUBBLE SORT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906002" y="2767906"/>
            <a:ext cx="8475995" cy="7173380"/>
          </a:xfrm>
          <a:custGeom>
            <a:avLst/>
            <a:gdLst/>
            <a:ahLst/>
            <a:cxnLst/>
            <a:rect r="r" b="b" t="t" l="l"/>
            <a:pathLst>
              <a:path h="7173380" w="8475995">
                <a:moveTo>
                  <a:pt x="0" y="0"/>
                </a:moveTo>
                <a:lnTo>
                  <a:pt x="8475996" y="0"/>
                </a:lnTo>
                <a:lnTo>
                  <a:pt x="8475996" y="7173380"/>
                </a:lnTo>
                <a:lnTo>
                  <a:pt x="0" y="7173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79" t="-5813" r="-4783" b="-565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84190" y="1339678"/>
            <a:ext cx="5519621" cy="1190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8"/>
              </a:lnSpc>
            </a:pPr>
            <a:r>
              <a:rPr lang="en-US" b="true" sz="4558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IMPLEMENTAÇÃO DO BUCKET SORT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091281" y="8599715"/>
            <a:ext cx="1066759" cy="1091314"/>
          </a:xfrm>
          <a:custGeom>
            <a:avLst/>
            <a:gdLst/>
            <a:ahLst/>
            <a:cxnLst/>
            <a:rect r="r" b="b" t="t" l="l"/>
            <a:pathLst>
              <a:path h="1091314" w="1066759">
                <a:moveTo>
                  <a:pt x="0" y="0"/>
                </a:moveTo>
                <a:lnTo>
                  <a:pt x="1066760" y="0"/>
                </a:lnTo>
                <a:lnTo>
                  <a:pt x="1066760" y="1091313"/>
                </a:lnTo>
                <a:lnTo>
                  <a:pt x="0" y="1091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31875" y="2973516"/>
            <a:ext cx="8446345" cy="5347327"/>
          </a:xfrm>
          <a:custGeom>
            <a:avLst/>
            <a:gdLst/>
            <a:ahLst/>
            <a:cxnLst/>
            <a:rect r="r" b="b" t="t" l="l"/>
            <a:pathLst>
              <a:path h="5347327" w="8446345">
                <a:moveTo>
                  <a:pt x="0" y="0"/>
                </a:moveTo>
                <a:lnTo>
                  <a:pt x="8446346" y="0"/>
                </a:lnTo>
                <a:lnTo>
                  <a:pt x="8446346" y="5347327"/>
                </a:lnTo>
                <a:lnTo>
                  <a:pt x="0" y="534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24037" y="3911973"/>
            <a:ext cx="7235263" cy="3470413"/>
          </a:xfrm>
          <a:custGeom>
            <a:avLst/>
            <a:gdLst/>
            <a:ahLst/>
            <a:cxnLst/>
            <a:rect r="r" b="b" t="t" l="l"/>
            <a:pathLst>
              <a:path h="3470413" w="7235263">
                <a:moveTo>
                  <a:pt x="0" y="0"/>
                </a:moveTo>
                <a:lnTo>
                  <a:pt x="7235263" y="0"/>
                </a:lnTo>
                <a:lnTo>
                  <a:pt x="7235263" y="3470413"/>
                </a:lnTo>
                <a:lnTo>
                  <a:pt x="0" y="3470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84" t="-934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6216" y="1315888"/>
            <a:ext cx="5995568" cy="103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TESTES DE DESEMPENHO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11736" y="9098599"/>
            <a:ext cx="7732970" cy="37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2799" i="true">
                <a:solidFill>
                  <a:srgbClr val="B5B5B5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Critérios:</a:t>
            </a:r>
            <a:r>
              <a:rPr lang="en-US" sz="2799" i="true">
                <a:solidFill>
                  <a:srgbClr val="B5B5B5"/>
                </a:solidFill>
                <a:latin typeface="Inter Italics"/>
                <a:ea typeface="Inter Italics"/>
                <a:cs typeface="Inter Italics"/>
                <a:sym typeface="Inter Italics"/>
              </a:rPr>
              <a:t> nº de comparações e nº de trocas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012315"/>
            <a:ext cx="8454254" cy="5384187"/>
          </a:xfrm>
          <a:custGeom>
            <a:avLst/>
            <a:gdLst/>
            <a:ahLst/>
            <a:cxnLst/>
            <a:rect r="r" b="b" t="t" l="l"/>
            <a:pathLst>
              <a:path h="5384187" w="8454254">
                <a:moveTo>
                  <a:pt x="0" y="0"/>
                </a:moveTo>
                <a:lnTo>
                  <a:pt x="8454254" y="0"/>
                </a:lnTo>
                <a:lnTo>
                  <a:pt x="8454254" y="5384188"/>
                </a:lnTo>
                <a:lnTo>
                  <a:pt x="0" y="5384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63190" y="3959785"/>
            <a:ext cx="7096110" cy="3489247"/>
          </a:xfrm>
          <a:custGeom>
            <a:avLst/>
            <a:gdLst/>
            <a:ahLst/>
            <a:cxnLst/>
            <a:rect r="r" b="b" t="t" l="l"/>
            <a:pathLst>
              <a:path h="3489247" w="7096110">
                <a:moveTo>
                  <a:pt x="0" y="0"/>
                </a:moveTo>
                <a:lnTo>
                  <a:pt x="7096110" y="0"/>
                </a:lnTo>
                <a:lnTo>
                  <a:pt x="7096110" y="3489248"/>
                </a:lnTo>
                <a:lnTo>
                  <a:pt x="0" y="34892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6216" y="1315888"/>
            <a:ext cx="5995568" cy="103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TESTES DE DESEMPENHO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6278" y="9105559"/>
            <a:ext cx="7473353" cy="37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i="true">
                <a:solidFill>
                  <a:srgbClr val="B5B5B5"/>
                </a:solidFill>
                <a:latin typeface="Inter Italics"/>
                <a:ea typeface="Inter Italics"/>
                <a:cs typeface="Inter Italics"/>
                <a:sym typeface="Inter Italics"/>
              </a:rPr>
              <a:t>Critérios: nº de comparações e nº de trocas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191847" y="2176982"/>
            <a:ext cx="3904307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CONCLUSÕES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3076" y="3379555"/>
            <a:ext cx="13301849" cy="58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</a:pPr>
            <a:r>
              <a:rPr lang="en-US" sz="3500" spc="12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análise dos gráficos e tabelas revela que, à medida que a quantidade de itens a serem ordenados aumenta, o Bubble Sort exige um número exponencialmente maior de comparações e trocas. Em contrapartida, o Bucket Sort mantém um crescimento muito mais contido e eficiente em ambos os critérios.</a:t>
            </a:r>
          </a:p>
          <a:p>
            <a:pPr algn="just">
              <a:lnSpc>
                <a:spcPts val="3850"/>
              </a:lnSpc>
            </a:pPr>
          </a:p>
          <a:p>
            <a:pPr algn="just">
              <a:lnSpc>
                <a:spcPts val="3850"/>
              </a:lnSpc>
            </a:pPr>
            <a:r>
              <a:rPr lang="en-US" sz="3500" spc="12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Portanto, para </a:t>
            </a:r>
            <a:r>
              <a:rPr lang="en-US" b="true" sz="3500" spc="129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conjuntos de dados maiores</a:t>
            </a:r>
            <a:r>
              <a:rPr lang="en-US" sz="3500" spc="12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o </a:t>
            </a:r>
            <a:r>
              <a:rPr lang="en-US" b="true" sz="3500" spc="129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Bucket Sort</a:t>
            </a:r>
            <a:r>
              <a:rPr lang="en-US" sz="3500" spc="12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é significativamente </a:t>
            </a:r>
            <a:r>
              <a:rPr lang="en-US" b="true" sz="3500" spc="129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mais eficiente e rápido</a:t>
            </a:r>
            <a:r>
              <a:rPr lang="en-US" sz="3500" spc="12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tornando-se a escolha mais adequada para otimizar a performance da ordenação.</a:t>
            </a:r>
          </a:p>
          <a:p>
            <a:pPr algn="just">
              <a:lnSpc>
                <a:spcPts val="385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191847" y="1905720"/>
            <a:ext cx="3904307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REFERÊNCIAS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9332" y="3074755"/>
            <a:ext cx="14815072" cy="392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19" indent="-410209" lvl="1">
              <a:lnSpc>
                <a:spcPts val="5205"/>
              </a:lnSpc>
              <a:buFont typeface="Arial"/>
              <a:buChar char="•"/>
            </a:pPr>
            <a:r>
              <a:rPr lang="en-US" sz="3799" spc="140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https://www.geeksforgeeks.org/dsa/bucket-sort-2/</a:t>
            </a:r>
          </a:p>
          <a:p>
            <a:pPr algn="just" marL="820419" indent="-410209" lvl="1">
              <a:lnSpc>
                <a:spcPts val="5205"/>
              </a:lnSpc>
              <a:buFont typeface="Arial"/>
              <a:buChar char="•"/>
            </a:pPr>
            <a:r>
              <a:rPr lang="en-US" sz="3799" spc="140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https://pt.wikipedia.org/wiki/Bucket_sort</a:t>
            </a:r>
          </a:p>
          <a:p>
            <a:pPr algn="just" marL="820419" indent="-410209" lvl="1">
              <a:lnSpc>
                <a:spcPts val="5205"/>
              </a:lnSpc>
              <a:buFont typeface="Arial"/>
              <a:buChar char="•"/>
            </a:pPr>
            <a:r>
              <a:rPr lang="en-US" sz="3799" spc="140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https://www.programiz.com/dsa/bucket-sort</a:t>
            </a:r>
          </a:p>
          <a:p>
            <a:pPr algn="just" marL="820419" indent="-410209" lvl="1">
              <a:lnSpc>
                <a:spcPts val="5205"/>
              </a:lnSpc>
              <a:buFont typeface="Arial"/>
              <a:buChar char="•"/>
            </a:pPr>
            <a:r>
              <a:rPr lang="en-US" sz="3799" spc="140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https://www.meilisearch.com/blog/bucket-sort-guide</a:t>
            </a:r>
          </a:p>
          <a:p>
            <a:pPr algn="just" marL="820419" indent="-410209" lvl="1">
              <a:lnSpc>
                <a:spcPts val="5205"/>
              </a:lnSpc>
              <a:buFont typeface="Arial"/>
              <a:buChar char="•"/>
            </a:pPr>
            <a:r>
              <a:rPr lang="en-US" sz="3799" spc="140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https://medium.com/karuna-sehgal/an-introduction-to-bucket-sort-62aa5325d124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8220" y="870823"/>
            <a:ext cx="16571560" cy="8545354"/>
            <a:chOff x="0" y="0"/>
            <a:chExt cx="4364526" cy="22506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4526" cy="2250628"/>
            </a:xfrm>
            <a:custGeom>
              <a:avLst/>
              <a:gdLst/>
              <a:ahLst/>
              <a:cxnLst/>
              <a:rect r="r" b="b" t="t" l="l"/>
              <a:pathLst>
                <a:path h="2250628" w="4364526">
                  <a:moveTo>
                    <a:pt x="23826" y="0"/>
                  </a:moveTo>
                  <a:lnTo>
                    <a:pt x="4340700" y="0"/>
                  </a:lnTo>
                  <a:cubicBezTo>
                    <a:pt x="4347019" y="0"/>
                    <a:pt x="4353079" y="2510"/>
                    <a:pt x="4357548" y="6979"/>
                  </a:cubicBezTo>
                  <a:cubicBezTo>
                    <a:pt x="4362016" y="11447"/>
                    <a:pt x="4364526" y="17507"/>
                    <a:pt x="4364526" y="23826"/>
                  </a:cubicBezTo>
                  <a:lnTo>
                    <a:pt x="4364526" y="2226802"/>
                  </a:lnTo>
                  <a:cubicBezTo>
                    <a:pt x="4364526" y="2233121"/>
                    <a:pt x="4362016" y="2239182"/>
                    <a:pt x="4357548" y="2243650"/>
                  </a:cubicBezTo>
                  <a:cubicBezTo>
                    <a:pt x="4353079" y="2248118"/>
                    <a:pt x="4347019" y="2250628"/>
                    <a:pt x="4340700" y="2250628"/>
                  </a:cubicBezTo>
                  <a:lnTo>
                    <a:pt x="23826" y="2250628"/>
                  </a:lnTo>
                  <a:cubicBezTo>
                    <a:pt x="17507" y="2250628"/>
                    <a:pt x="11447" y="2248118"/>
                    <a:pt x="6979" y="2243650"/>
                  </a:cubicBezTo>
                  <a:cubicBezTo>
                    <a:pt x="2510" y="2239182"/>
                    <a:pt x="0" y="2233121"/>
                    <a:pt x="0" y="2226802"/>
                  </a:cubicBezTo>
                  <a:lnTo>
                    <a:pt x="0" y="23826"/>
                  </a:lnTo>
                  <a:cubicBezTo>
                    <a:pt x="0" y="17507"/>
                    <a:pt x="2510" y="11447"/>
                    <a:pt x="6979" y="6979"/>
                  </a:cubicBezTo>
                  <a:cubicBezTo>
                    <a:pt x="11447" y="2510"/>
                    <a:pt x="17507" y="0"/>
                    <a:pt x="238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4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64526" cy="228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708244" y="1936081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64080" y="4901042"/>
            <a:ext cx="11959840" cy="227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b="true" sz="8700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OBRIGADO PELA ATENÇÃO!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097892" y="1872396"/>
            <a:ext cx="355300" cy="491764"/>
          </a:xfrm>
          <a:custGeom>
            <a:avLst/>
            <a:gdLst/>
            <a:ahLst/>
            <a:cxnLst/>
            <a:rect r="r" b="b" t="t" l="l"/>
            <a:pathLst>
              <a:path h="491764" w="355300">
                <a:moveTo>
                  <a:pt x="0" y="0"/>
                </a:moveTo>
                <a:lnTo>
                  <a:pt x="355300" y="0"/>
                </a:lnTo>
                <a:lnTo>
                  <a:pt x="355300" y="491764"/>
                </a:lnTo>
                <a:lnTo>
                  <a:pt x="0" y="491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03650" y="2016705"/>
            <a:ext cx="3553718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999" b="true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SISTEMAS DE INFORMAÇÃO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750134">
            <a:off x="8250371" y="2774427"/>
            <a:ext cx="1787257" cy="1996936"/>
          </a:xfrm>
          <a:custGeom>
            <a:avLst/>
            <a:gdLst/>
            <a:ahLst/>
            <a:cxnLst/>
            <a:rect r="r" b="b" t="t" l="l"/>
            <a:pathLst>
              <a:path h="1996936" w="1787257">
                <a:moveTo>
                  <a:pt x="0" y="0"/>
                </a:moveTo>
                <a:lnTo>
                  <a:pt x="1787258" y="0"/>
                </a:lnTo>
                <a:lnTo>
                  <a:pt x="1787258" y="1996935"/>
                </a:lnTo>
                <a:lnTo>
                  <a:pt x="0" y="1996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36486">
            <a:off x="8496457" y="2728237"/>
            <a:ext cx="1010377" cy="893173"/>
          </a:xfrm>
          <a:custGeom>
            <a:avLst/>
            <a:gdLst/>
            <a:ahLst/>
            <a:cxnLst/>
            <a:rect r="r" b="b" t="t" l="l"/>
            <a:pathLst>
              <a:path h="893173" w="1010377">
                <a:moveTo>
                  <a:pt x="0" y="0"/>
                </a:moveTo>
                <a:lnTo>
                  <a:pt x="1010376" y="0"/>
                </a:lnTo>
                <a:lnTo>
                  <a:pt x="1010376" y="893173"/>
                </a:lnTo>
                <a:lnTo>
                  <a:pt x="0" y="893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50134">
            <a:off x="8467431" y="3010382"/>
            <a:ext cx="1370986" cy="1531828"/>
          </a:xfrm>
          <a:custGeom>
            <a:avLst/>
            <a:gdLst/>
            <a:ahLst/>
            <a:cxnLst/>
            <a:rect r="r" b="b" t="t" l="l"/>
            <a:pathLst>
              <a:path h="1531828" w="1370986">
                <a:moveTo>
                  <a:pt x="0" y="0"/>
                </a:moveTo>
                <a:lnTo>
                  <a:pt x="1370986" y="0"/>
                </a:lnTo>
                <a:lnTo>
                  <a:pt x="1370986" y="1531828"/>
                </a:lnTo>
                <a:lnTo>
                  <a:pt x="0" y="15318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287913" y="3054560"/>
            <a:ext cx="8873704" cy="60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8220" indent="-314110" lvl="1">
              <a:lnSpc>
                <a:spcPts val="3200"/>
              </a:lnSpc>
              <a:buFont typeface="Arial"/>
              <a:buChar char="•"/>
            </a:pPr>
            <a:r>
              <a:rPr lang="en-US" b="true" sz="2909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Criador do método:</a:t>
            </a:r>
            <a:r>
              <a:rPr lang="en-US" sz="290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desenvolvido pela comunidade de programação, mas frequentemente associado a algoritmos como Radix Sort e Counting Sort, criados por </a:t>
            </a:r>
            <a:r>
              <a:rPr lang="en-US" b="true" sz="2909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Harold H. Seward.</a:t>
            </a:r>
          </a:p>
          <a:p>
            <a:pPr algn="just">
              <a:lnSpc>
                <a:spcPts val="3200"/>
              </a:lnSpc>
            </a:pPr>
          </a:p>
          <a:p>
            <a:pPr algn="just" marL="628220" indent="-314110" lvl="1">
              <a:lnSpc>
                <a:spcPts val="3200"/>
              </a:lnSpc>
              <a:buFont typeface="Arial"/>
              <a:buChar char="•"/>
            </a:pPr>
            <a:r>
              <a:rPr lang="en-US" b="true" sz="2909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Motivação e contexto histórico: </a:t>
            </a:r>
            <a:r>
              <a:rPr lang="en-US" sz="290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resolver o problema de ordenar dados de forma mais eficiente quando os elementos estão distribuídos uniformemente em um intervalo conhecido.</a:t>
            </a:r>
          </a:p>
          <a:p>
            <a:pPr algn="just">
              <a:lnSpc>
                <a:spcPts val="3200"/>
              </a:lnSpc>
            </a:pPr>
          </a:p>
          <a:p>
            <a:pPr algn="just" marL="628220" indent="-314110" lvl="1">
              <a:lnSpc>
                <a:spcPts val="3200"/>
              </a:lnSpc>
              <a:buFont typeface="Arial"/>
              <a:buChar char="•"/>
            </a:pPr>
            <a:r>
              <a:rPr lang="en-US" b="true" sz="2909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Contribuições para a comunidade:</a:t>
            </a:r>
            <a:r>
              <a:rPr lang="en-US" sz="290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distribuição uniforme dos dados para melhorar o desempenho em relação a algoritmos tradicionais de ordenação baseados em comparação.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543538" y="2659023"/>
            <a:ext cx="3908736" cy="6705978"/>
            <a:chOff x="0" y="0"/>
            <a:chExt cx="5211648" cy="89413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11648" cy="7630537"/>
            </a:xfrm>
            <a:custGeom>
              <a:avLst/>
              <a:gdLst/>
              <a:ahLst/>
              <a:cxnLst/>
              <a:rect r="r" b="b" t="t" l="l"/>
              <a:pathLst>
                <a:path h="7630537" w="5211648">
                  <a:moveTo>
                    <a:pt x="0" y="0"/>
                  </a:moveTo>
                  <a:lnTo>
                    <a:pt x="5211648" y="0"/>
                  </a:lnTo>
                  <a:lnTo>
                    <a:pt x="5211648" y="7630537"/>
                  </a:lnTo>
                  <a:lnTo>
                    <a:pt x="0" y="763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166" b="-245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90435" y="7771563"/>
              <a:ext cx="4630778" cy="514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0"/>
                </a:lnSpc>
              </a:pPr>
              <a:r>
                <a:rPr lang="en-US" sz="2637" b="true">
                  <a:solidFill>
                    <a:srgbClr val="F4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Harold H. Seward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53649" y="8295733"/>
              <a:ext cx="4667564" cy="645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5"/>
                </a:lnSpc>
              </a:pPr>
              <a:r>
                <a:rPr lang="en-US" sz="1695">
                  <a:solidFill>
                    <a:srgbClr val="F4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Cientista da computação, engenheiro e inventor.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010744" y="1566945"/>
            <a:ext cx="12266511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CONTEXTO GERAL DO ALGORITMO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129523" y="3589755"/>
            <a:ext cx="8129777" cy="4573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819552"/>
            <a:ext cx="16230600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EXEMPLO DE APLICAÇÕES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3404" y="3726017"/>
            <a:ext cx="6915508" cy="440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b="true" sz="3999" spc="147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Classificação de Grandes Conjuntos de Dados:</a:t>
            </a:r>
          </a:p>
          <a:p>
            <a:pPr algn="just">
              <a:lnSpc>
                <a:spcPts val="3099"/>
              </a:lnSpc>
            </a:pPr>
          </a:p>
          <a:p>
            <a:pPr algn="just">
              <a:lnSpc>
                <a:spcPts val="3099"/>
              </a:lnSpc>
            </a:pP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</a:t>
            </a:r>
            <a:r>
              <a:rPr lang="en-US" b="true" sz="2499" spc="92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Bucket Sort 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é 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ide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 p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ara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classificar grande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conjuntos d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 dad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os, especialmente quand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os dados 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estão di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ribuídos uniformemente em um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b="true" sz="2499" spc="92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intervalo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Sua capacidade de distribuir dados em buckets e classificá-los individualmente o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orna eficiente para lidar com grandes quantidades de dados.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50279" y="3450800"/>
            <a:ext cx="7893721" cy="4933576"/>
          </a:xfrm>
          <a:custGeom>
            <a:avLst/>
            <a:gdLst/>
            <a:ahLst/>
            <a:cxnLst/>
            <a:rect r="r" b="b" t="t" l="l"/>
            <a:pathLst>
              <a:path h="4933576" w="7893721">
                <a:moveTo>
                  <a:pt x="0" y="0"/>
                </a:moveTo>
                <a:lnTo>
                  <a:pt x="7893721" y="0"/>
                </a:lnTo>
                <a:lnTo>
                  <a:pt x="7893721" y="4933576"/>
                </a:lnTo>
                <a:lnTo>
                  <a:pt x="0" y="4933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7150" y="3665560"/>
            <a:ext cx="3022673" cy="1178536"/>
          </a:xfrm>
          <a:custGeom>
            <a:avLst/>
            <a:gdLst/>
            <a:ahLst/>
            <a:cxnLst/>
            <a:rect r="r" b="b" t="t" l="l"/>
            <a:pathLst>
              <a:path h="1178536" w="3022673">
                <a:moveTo>
                  <a:pt x="0" y="0"/>
                </a:moveTo>
                <a:lnTo>
                  <a:pt x="3022673" y="0"/>
                </a:lnTo>
                <a:lnTo>
                  <a:pt x="3022673" y="1178536"/>
                </a:lnTo>
                <a:lnTo>
                  <a:pt x="0" y="1178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900" r="0" b="-2390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819552"/>
            <a:ext cx="16230600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EXEMPLO DE APLICAÇÕES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11708" y="4537988"/>
            <a:ext cx="6915508" cy="2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b="true" sz="3999" spc="147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Sistemas Distribuidos:</a:t>
            </a:r>
          </a:p>
          <a:p>
            <a:pPr algn="just">
              <a:lnSpc>
                <a:spcPts val="3099"/>
              </a:lnSpc>
            </a:pPr>
          </a:p>
          <a:p>
            <a:pPr algn="just">
              <a:lnSpc>
                <a:spcPts val="3099"/>
              </a:lnSpc>
            </a:pP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sis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emas di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tribuí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os, onde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os dados 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são di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ribuídos em 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várias máquinas, o Bucket Sort pode classificar os dados localmente em cada máquina (Bucket) antes de mesclá-los.</a:t>
            </a:r>
          </a:p>
          <a:p>
            <a:pPr algn="just">
              <a:lnSpc>
                <a:spcPts val="3347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964906" y="6101396"/>
            <a:ext cx="3758650" cy="2006914"/>
          </a:xfrm>
          <a:custGeom>
            <a:avLst/>
            <a:gdLst/>
            <a:ahLst/>
            <a:cxnLst/>
            <a:rect r="r" b="b" t="t" l="l"/>
            <a:pathLst>
              <a:path h="2006914" w="3758650">
                <a:moveTo>
                  <a:pt x="0" y="0"/>
                </a:moveTo>
                <a:lnTo>
                  <a:pt x="3758650" y="0"/>
                </a:lnTo>
                <a:lnTo>
                  <a:pt x="3758650" y="2006915"/>
                </a:lnTo>
                <a:lnTo>
                  <a:pt x="0" y="2006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64" t="-19289" r="-526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23556" y="7646275"/>
            <a:ext cx="3022673" cy="637115"/>
          </a:xfrm>
          <a:custGeom>
            <a:avLst/>
            <a:gdLst/>
            <a:ahLst/>
            <a:cxnLst/>
            <a:rect r="r" b="b" t="t" l="l"/>
            <a:pathLst>
              <a:path h="637115" w="3022673">
                <a:moveTo>
                  <a:pt x="0" y="0"/>
                </a:moveTo>
                <a:lnTo>
                  <a:pt x="3022673" y="0"/>
                </a:lnTo>
                <a:lnTo>
                  <a:pt x="3022673" y="637115"/>
                </a:lnTo>
                <a:lnTo>
                  <a:pt x="0" y="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9190" r="0" b="-4421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3897014"/>
            <a:ext cx="8823958" cy="3342074"/>
          </a:xfrm>
          <a:custGeom>
            <a:avLst/>
            <a:gdLst/>
            <a:ahLst/>
            <a:cxnLst/>
            <a:rect r="r" b="b" t="t" l="l"/>
            <a:pathLst>
              <a:path h="3342074" w="8823958">
                <a:moveTo>
                  <a:pt x="0" y="0"/>
                </a:moveTo>
                <a:lnTo>
                  <a:pt x="8823958" y="0"/>
                </a:lnTo>
                <a:lnTo>
                  <a:pt x="8823958" y="3342074"/>
                </a:lnTo>
                <a:lnTo>
                  <a:pt x="0" y="3342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19552"/>
            <a:ext cx="16230600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EXEMPLO DE APLICAÇÕES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4800" y="4236774"/>
            <a:ext cx="6915508" cy="276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b="true" sz="3999" spc="147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Classificação Externa:</a:t>
            </a:r>
          </a:p>
          <a:p>
            <a:pPr algn="just">
              <a:lnSpc>
                <a:spcPts val="3099"/>
              </a:lnSpc>
            </a:pPr>
          </a:p>
          <a:p>
            <a:pPr algn="just">
              <a:lnSpc>
                <a:spcPts val="3099"/>
              </a:lnSpc>
            </a:pP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</a:t>
            </a:r>
            <a:r>
              <a:rPr lang="en-US" b="true" sz="2499" spc="92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Bucket Sort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 ser uma opção 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eficaz a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lidar c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om dados qu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 não cabem na m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emória. Ela pode classificar blocos de dados (Buckets) individualmente, que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sã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então mesclados.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53004" y="3390643"/>
            <a:ext cx="7390996" cy="5770419"/>
          </a:xfrm>
          <a:custGeom>
            <a:avLst/>
            <a:gdLst/>
            <a:ahLst/>
            <a:cxnLst/>
            <a:rect r="r" b="b" t="t" l="l"/>
            <a:pathLst>
              <a:path h="5770419" w="7390996">
                <a:moveTo>
                  <a:pt x="0" y="0"/>
                </a:moveTo>
                <a:lnTo>
                  <a:pt x="7390996" y="0"/>
                </a:lnTo>
                <a:lnTo>
                  <a:pt x="7390996" y="5770418"/>
                </a:lnTo>
                <a:lnTo>
                  <a:pt x="0" y="5770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905" t="0" r="0" b="-1016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19552"/>
            <a:ext cx="16230600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EXEMPLO DE APLICAÇÕES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35721" y="4505727"/>
            <a:ext cx="6915508" cy="364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b="true" sz="3999" spc="147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Renderização Gráfica:</a:t>
            </a:r>
          </a:p>
          <a:p>
            <a:pPr algn="just">
              <a:lnSpc>
                <a:spcPts val="3099"/>
              </a:lnSpc>
            </a:pPr>
          </a:p>
          <a:p>
            <a:pPr algn="just">
              <a:lnSpc>
                <a:spcPts val="3099"/>
              </a:lnSpc>
            </a:pP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b="true" sz="2499" spc="92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Buck</a:t>
            </a:r>
            <a:r>
              <a:rPr lang="en-US" b="true" sz="2499" spc="92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et Sort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é usa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na renderização 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gráfica para clas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sificação de profundidade ou algo</a:t>
            </a:r>
            <a:r>
              <a:rPr lang="en-US" sz="2499" spc="92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ritmo do pintor (solução para visibilidade de gráficos em 3D), onde os objetos são classificados com base na profundidade antes da renderização. </a:t>
            </a:r>
          </a:p>
          <a:p>
            <a:pPr algn="just">
              <a:lnSpc>
                <a:spcPts val="334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819552"/>
            <a:ext cx="16230600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COMPLEXIDADE TEÓRICA E PRÁTICA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9916" y="3537710"/>
            <a:ext cx="5622266" cy="424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sz="3999" b="true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Complexidade teórica:</a:t>
            </a:r>
          </a:p>
          <a:p>
            <a:pPr algn="just">
              <a:lnSpc>
                <a:spcPts val="3959"/>
              </a:lnSpc>
            </a:pPr>
          </a:p>
          <a:p>
            <a:pPr algn="just">
              <a:lnSpc>
                <a:spcPts val="2411"/>
              </a:lnSpc>
            </a:pPr>
            <a:r>
              <a:rPr lang="en-US" sz="3599" b="true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Best case: </a:t>
            </a:r>
            <a:r>
              <a:rPr lang="en-US" sz="359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O(n + k)</a:t>
            </a:r>
          </a:p>
          <a:p>
            <a:pPr algn="just">
              <a:lnSpc>
                <a:spcPts val="2411"/>
              </a:lnSpc>
            </a:pPr>
          </a:p>
          <a:p>
            <a:pPr algn="just">
              <a:lnSpc>
                <a:spcPts val="2411"/>
              </a:lnSpc>
            </a:pPr>
            <a:r>
              <a:rPr lang="en-US" sz="3599" b="true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Avarage case: </a:t>
            </a:r>
            <a:r>
              <a:rPr lang="en-US" sz="359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O(n + k)</a:t>
            </a:r>
          </a:p>
          <a:p>
            <a:pPr algn="just">
              <a:lnSpc>
                <a:spcPts val="2411"/>
              </a:lnSpc>
            </a:pPr>
          </a:p>
          <a:p>
            <a:pPr algn="just">
              <a:lnSpc>
                <a:spcPts val="2411"/>
              </a:lnSpc>
            </a:pPr>
            <a:r>
              <a:rPr lang="en-US" sz="3599" b="true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Worst case:</a:t>
            </a:r>
            <a:r>
              <a:rPr lang="en-US" sz="359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O(n²)</a:t>
            </a:r>
          </a:p>
          <a:p>
            <a:pPr algn="just">
              <a:lnSpc>
                <a:spcPts val="3959"/>
              </a:lnSpc>
            </a:pPr>
          </a:p>
          <a:p>
            <a:pPr algn="just">
              <a:lnSpc>
                <a:spcPts val="2749"/>
              </a:lnSpc>
            </a:pPr>
            <a:r>
              <a:rPr lang="en-US" sz="2499" b="true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n: </a:t>
            </a:r>
            <a:r>
              <a:rPr lang="en-US" sz="249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número de elementos</a:t>
            </a:r>
          </a:p>
          <a:p>
            <a:pPr algn="just">
              <a:lnSpc>
                <a:spcPts val="2749"/>
              </a:lnSpc>
            </a:pPr>
            <a:r>
              <a:rPr lang="en-US" sz="2499" b="true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k: </a:t>
            </a:r>
            <a:r>
              <a:rPr lang="en-US" sz="249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número de “baldes”</a:t>
            </a:r>
          </a:p>
          <a:p>
            <a:pPr algn="just">
              <a:lnSpc>
                <a:spcPts val="39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314463" y="3537710"/>
            <a:ext cx="5998253" cy="470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9"/>
              </a:lnSpc>
            </a:pPr>
            <a:r>
              <a:rPr lang="en-US" b="true" sz="3999" spc="147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Complexidade prática:</a:t>
            </a:r>
          </a:p>
          <a:p>
            <a:pPr algn="just">
              <a:lnSpc>
                <a:spcPts val="4399"/>
              </a:lnSpc>
            </a:pPr>
          </a:p>
          <a:p>
            <a:pPr algn="just">
              <a:lnSpc>
                <a:spcPts val="3189"/>
              </a:lnSpc>
            </a:pP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 </a:t>
            </a:r>
            <a:r>
              <a:rPr lang="en-US" b="true" sz="2899" spc="107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Bucket Sort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é par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ul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rm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nte útil p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ara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classificar núm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ros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im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ou d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 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ponto flutuante unif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or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memente di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ribuídos. A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as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sificação por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intervalo pode gerenciar os dados de forma mais eficiente do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2899" spc="107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 algoritmos de classificação baseados em comparação.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756178" y="2293620"/>
            <a:ext cx="8747902" cy="103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IMPLEMENTAÇÃO DOS ALGORITMOS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37501" y="3633059"/>
            <a:ext cx="6381196" cy="50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Especificações de Hardware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565776" y="4640914"/>
            <a:ext cx="4693524" cy="3075004"/>
            <a:chOff x="0" y="0"/>
            <a:chExt cx="6258033" cy="410000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1348907" cy="526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PC-2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9533"/>
              <a:ext cx="6258033" cy="3430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92" indent="-226696" lvl="1">
                <a:lnSpc>
                  <a:spcPts val="3465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4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Processador:</a:t>
              </a:r>
              <a:r>
                <a:rPr lang="en-US" sz="2100">
                  <a:solidFill>
                    <a:srgbClr val="F4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Ryzen 7 5700x, 8-Cores, 16-Threads</a:t>
              </a:r>
            </a:p>
            <a:p>
              <a:pPr algn="just" marL="453392" indent="-226696" lvl="1">
                <a:lnSpc>
                  <a:spcPts val="3465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4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Memória RAM:</a:t>
              </a:r>
              <a:r>
                <a:rPr lang="en-US" sz="2100">
                  <a:solidFill>
                    <a:srgbClr val="F4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16GB</a:t>
              </a:r>
            </a:p>
            <a:p>
              <a:pPr algn="just" marL="453392" indent="-226696" lvl="1">
                <a:lnSpc>
                  <a:spcPts val="3465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4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Armazenamento:</a:t>
              </a:r>
              <a:r>
                <a:rPr lang="en-US" sz="2100">
                  <a:solidFill>
                    <a:srgbClr val="F4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SSD NVMe 1TB</a:t>
              </a:r>
            </a:p>
            <a:p>
              <a:pPr algn="just" marL="453392" indent="-226696" lvl="1">
                <a:lnSpc>
                  <a:spcPts val="3465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4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Sistema Operacional:</a:t>
              </a:r>
              <a:r>
                <a:rPr lang="en-US" sz="2100">
                  <a:solidFill>
                    <a:srgbClr val="F4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Windows 11 Pro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75013" y="4640914"/>
            <a:ext cx="4453086" cy="3513099"/>
            <a:chOff x="0" y="0"/>
            <a:chExt cx="5937448" cy="468413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38100"/>
              <a:ext cx="1364822" cy="526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PC-1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69533"/>
              <a:ext cx="5937448" cy="4014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92" indent="-226696" lvl="1">
                <a:lnSpc>
                  <a:spcPts val="3465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4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Processador:</a:t>
              </a:r>
              <a:r>
                <a:rPr lang="en-US" sz="2100">
                  <a:solidFill>
                    <a:srgbClr val="F4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Intel Core i7-5500U, 2-Cores, 4-Threads</a:t>
              </a:r>
            </a:p>
            <a:p>
              <a:pPr algn="just" marL="453392" indent="-226696" lvl="1">
                <a:lnSpc>
                  <a:spcPts val="3465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4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Memória RAM: </a:t>
              </a:r>
              <a:r>
                <a:rPr lang="en-US" sz="2100">
                  <a:solidFill>
                    <a:srgbClr val="F4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8GB</a:t>
              </a:r>
            </a:p>
            <a:p>
              <a:pPr algn="just" marL="453392" indent="-226696" lvl="1">
                <a:lnSpc>
                  <a:spcPts val="3465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4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Armazenamento: </a:t>
              </a:r>
              <a:r>
                <a:rPr lang="en-US" sz="2100">
                  <a:solidFill>
                    <a:srgbClr val="F4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SSD SATA 224GB</a:t>
              </a:r>
            </a:p>
            <a:p>
              <a:pPr algn="just" marL="453392" indent="-226696" lvl="1">
                <a:lnSpc>
                  <a:spcPts val="3465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4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Sistema Operacional: </a:t>
              </a:r>
              <a:r>
                <a:rPr lang="en-US" sz="2100">
                  <a:solidFill>
                    <a:srgbClr val="F4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Windows 10 Home Single Language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2217420"/>
            <a:ext cx="5684994" cy="7040880"/>
            <a:chOff x="0" y="0"/>
            <a:chExt cx="7579992" cy="93878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579992" cy="9387840"/>
            </a:xfrm>
            <a:custGeom>
              <a:avLst/>
              <a:gdLst/>
              <a:ahLst/>
              <a:cxnLst/>
              <a:rect r="r" b="b" t="t" l="l"/>
              <a:pathLst>
                <a:path h="9387840" w="7579992">
                  <a:moveTo>
                    <a:pt x="0" y="0"/>
                  </a:moveTo>
                  <a:lnTo>
                    <a:pt x="7579992" y="0"/>
                  </a:lnTo>
                  <a:lnTo>
                    <a:pt x="7579992" y="9387840"/>
                  </a:lnTo>
                  <a:lnTo>
                    <a:pt x="0" y="9387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6040749" y="1016394"/>
              <a:ext cx="1013723" cy="678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b="true" sz="3500">
                  <a:solidFill>
                    <a:srgbClr val="F4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C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817712"/>
            <a:ext cx="2119732" cy="421976"/>
            <a:chOff x="0" y="0"/>
            <a:chExt cx="2826309" cy="5626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60165" y="127013"/>
              <a:ext cx="2166144" cy="337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800" b="true">
                  <a:solidFill>
                    <a:srgbClr val="F4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BUCKET SORT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-750134">
              <a:off x="46946" y="40882"/>
              <a:ext cx="430379" cy="480870"/>
            </a:xfrm>
            <a:custGeom>
              <a:avLst/>
              <a:gdLst/>
              <a:ahLst/>
              <a:cxnLst/>
              <a:rect r="r" b="b" t="t" l="l"/>
              <a:pathLst>
                <a:path h="480870" w="430379">
                  <a:moveTo>
                    <a:pt x="0" y="0"/>
                  </a:moveTo>
                  <a:lnTo>
                    <a:pt x="430379" y="0"/>
                  </a:lnTo>
                  <a:lnTo>
                    <a:pt x="430379" y="480871"/>
                  </a:lnTo>
                  <a:lnTo>
                    <a:pt x="0" y="4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29920" y="4037606"/>
            <a:ext cx="14028160" cy="4170932"/>
            <a:chOff x="0" y="0"/>
            <a:chExt cx="18704213" cy="55612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427967" cy="5561242"/>
            </a:xfrm>
            <a:custGeom>
              <a:avLst/>
              <a:gdLst/>
              <a:ahLst/>
              <a:cxnLst/>
              <a:rect r="r" b="b" t="t" l="l"/>
              <a:pathLst>
                <a:path h="5561242" w="18427967">
                  <a:moveTo>
                    <a:pt x="0" y="0"/>
                  </a:moveTo>
                  <a:lnTo>
                    <a:pt x="18427967" y="0"/>
                  </a:lnTo>
                  <a:lnTo>
                    <a:pt x="18427967" y="5561242"/>
                  </a:lnTo>
                  <a:lnTo>
                    <a:pt x="0" y="5561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529" t="-10838" r="-3357" b="-1356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080290" y="3789474"/>
              <a:ext cx="2623923" cy="1475957"/>
            </a:xfrm>
            <a:custGeom>
              <a:avLst/>
              <a:gdLst/>
              <a:ahLst/>
              <a:cxnLst/>
              <a:rect r="r" b="b" t="t" l="l"/>
              <a:pathLst>
                <a:path h="1475957" w="2623923">
                  <a:moveTo>
                    <a:pt x="0" y="0"/>
                  </a:moveTo>
                  <a:lnTo>
                    <a:pt x="2623923" y="0"/>
                  </a:lnTo>
                  <a:lnTo>
                    <a:pt x="2623923" y="1475956"/>
                  </a:lnTo>
                  <a:lnTo>
                    <a:pt x="0" y="1475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722116" y="1523522"/>
            <a:ext cx="4843767" cy="117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b="true" sz="3999">
                <a:solidFill>
                  <a:srgbClr val="F4FFFF"/>
                </a:solidFill>
                <a:latin typeface="Inter Bold"/>
                <a:ea typeface="Inter Bold"/>
                <a:cs typeface="Inter Bold"/>
                <a:sym typeface="Inter Bold"/>
              </a:rPr>
              <a:t>CRIAÇÃO DO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0499" y="3229181"/>
            <a:ext cx="7447002" cy="55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Técnica de web scraping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72937" y="8485904"/>
            <a:ext cx="6942125" cy="77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800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Linguagem:</a:t>
            </a:r>
            <a:r>
              <a:rPr lang="en-US" sz="2800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Python</a:t>
            </a:r>
          </a:p>
          <a:p>
            <a:pPr algn="ctr">
              <a:lnSpc>
                <a:spcPts val="3080"/>
              </a:lnSpc>
            </a:pPr>
            <a:r>
              <a:rPr lang="en-US" b="true" sz="2800">
                <a:solidFill>
                  <a:srgbClr val="F4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Bibliotecas:</a:t>
            </a:r>
            <a:r>
              <a:rPr lang="en-US" sz="2800">
                <a:solidFill>
                  <a:srgbClr val="F4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Beautiful Soup e Requests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DAG0yMyLl-g</dc:identifier>
  <dcterms:modified xsi:type="dcterms:W3CDTF">2011-08-01T06:04:30Z</dcterms:modified>
  <cp:revision>1</cp:revision>
  <dc:title>prog2_pitch</dc:title>
</cp:coreProperties>
</file>